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5575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FF"/>
    <a:srgbClr val="FF00FF"/>
    <a:srgbClr val="CCFFCC"/>
    <a:srgbClr val="CCE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67462"/>
            <a:ext cx="6609239" cy="3759917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672376"/>
            <a:ext cx="5831681" cy="2607442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5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07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74987"/>
            <a:ext cx="1676608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74987"/>
            <a:ext cx="4932630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47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84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692444"/>
            <a:ext cx="6706433" cy="4492401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27345"/>
            <a:ext cx="6706433" cy="2362447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9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874937"/>
            <a:ext cx="3304619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874937"/>
            <a:ext cx="3304619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15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74990"/>
            <a:ext cx="6706433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47443"/>
            <a:ext cx="3289432" cy="1297471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44914"/>
            <a:ext cx="3289432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47443"/>
            <a:ext cx="3305632" cy="1297471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44914"/>
            <a:ext cx="3305632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58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1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81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19984"/>
            <a:ext cx="2507825" cy="2519945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54968"/>
            <a:ext cx="3936385" cy="7674832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39929"/>
            <a:ext cx="2507825" cy="600236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57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19984"/>
            <a:ext cx="2507825" cy="2519945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54968"/>
            <a:ext cx="3936385" cy="7674832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39929"/>
            <a:ext cx="2507825" cy="600236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91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74990"/>
            <a:ext cx="6706433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874937"/>
            <a:ext cx="6706433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009783"/>
            <a:ext cx="174950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DAE68-77D4-4CB9-8D4E-15B674EBEC4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009783"/>
            <a:ext cx="262425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009783"/>
            <a:ext cx="174950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7F113-1F54-4E76-9599-9FA43A151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0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63CBED5-7510-34A5-96BC-CAF1A9B95398}"/>
              </a:ext>
            </a:extLst>
          </p:cNvPr>
          <p:cNvSpPr/>
          <p:nvPr/>
        </p:nvSpPr>
        <p:spPr>
          <a:xfrm>
            <a:off x="0" y="0"/>
            <a:ext cx="7775575" cy="10799763"/>
          </a:xfrm>
          <a:prstGeom prst="rect">
            <a:avLst/>
          </a:prstGeom>
          <a:solidFill>
            <a:srgbClr val="CCCCFF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2E289A52-FF0A-CED0-2186-482C05B0DC6F}"/>
              </a:ext>
            </a:extLst>
          </p:cNvPr>
          <p:cNvSpPr txBox="1"/>
          <p:nvPr/>
        </p:nvSpPr>
        <p:spPr>
          <a:xfrm>
            <a:off x="115887" y="335360"/>
            <a:ext cx="7543800" cy="10845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0" b="1" i="0" u="none" strike="noStrike" kern="100" normalizeH="0" baseline="0" noProof="0" dirty="0">
                <a:ln w="0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竹せりふ" panose="02000600000000000000" pitchFamily="2" charset="-128"/>
                <a:ea typeface="TA竹せりふ" panose="02000600000000000000" pitchFamily="2" charset="-128"/>
                <a:cs typeface="Times New Roman" panose="02020603050405020304" pitchFamily="18" charset="0"/>
              </a:rPr>
              <a:t>ふくろう手話ひろば</a:t>
            </a:r>
            <a:endParaRPr kumimoji="0" lang="en-US" altLang="ja-JP" sz="6000" b="1" i="0" u="none" strike="noStrike" kern="100" normalizeH="0" baseline="0" noProof="0" dirty="0">
              <a:ln w="0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竹せりふ" panose="02000600000000000000" pitchFamily="2" charset="-128"/>
              <a:ea typeface="TA竹せりふ" panose="02000600000000000000" pitchFamily="2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b="1" kern="100" dirty="0">
                <a:ln w="0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２０２４</a:t>
            </a:r>
            <a:endParaRPr kumimoji="0" lang="ja-JP" altLang="en-US" sz="1100" b="1" i="0" u="none" strike="noStrike" kern="100" normalizeH="0" baseline="0" noProof="0" dirty="0">
              <a:ln w="0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CACBE5F2-4526-515F-8844-67580AB26DE4}"/>
              </a:ext>
            </a:extLst>
          </p:cNvPr>
          <p:cNvSpPr txBox="1"/>
          <p:nvPr/>
        </p:nvSpPr>
        <p:spPr>
          <a:xfrm>
            <a:off x="258137" y="2086452"/>
            <a:ext cx="7259299" cy="1771173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000" kern="100" dirty="0">
                <a:solidFill>
                  <a:srgbClr val="0033CC"/>
                </a:solidFill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2024</a:t>
            </a:r>
            <a:r>
              <a:rPr lang="ja-JP" altLang="en-US" sz="2000" kern="100" dirty="0">
                <a:solidFill>
                  <a:srgbClr val="0033CC"/>
                </a:solidFill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年</a:t>
            </a:r>
            <a:r>
              <a:rPr lang="ja-JP" altLang="en-US" sz="4000" kern="100" dirty="0">
                <a:solidFill>
                  <a:srgbClr val="FF0000"/>
                </a:solidFill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１１</a:t>
            </a:r>
            <a:r>
              <a:rPr lang="ja-JP" sz="20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月</a:t>
            </a:r>
            <a:r>
              <a:rPr lang="ja-JP" altLang="en-US" sz="4000" kern="100" dirty="0">
                <a:solidFill>
                  <a:srgbClr val="FF0000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２３</a:t>
            </a:r>
            <a:r>
              <a:rPr lang="ja-JP" sz="20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日（</a:t>
            </a:r>
            <a:r>
              <a:rPr lang="ja-JP" altLang="en-US" sz="2000" kern="100" dirty="0">
                <a:solidFill>
                  <a:srgbClr val="FF0000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土・祝</a:t>
            </a:r>
            <a:r>
              <a:rPr lang="ja-JP" sz="20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）</a:t>
            </a:r>
            <a:endParaRPr lang="ja-JP" sz="2000" kern="100" dirty="0">
              <a:effectLst/>
              <a:latin typeface="AR P浪漫明朝体U04" panose="02020A00000000000000" pitchFamily="18" charset="-128"/>
              <a:ea typeface="AR P浪漫明朝体U04" panose="02020A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36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１１</a:t>
            </a:r>
            <a:r>
              <a:rPr lang="ja-JP" sz="36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：００～１</a:t>
            </a:r>
            <a:r>
              <a:rPr lang="ja-JP" altLang="en-US" sz="36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５</a:t>
            </a:r>
            <a:r>
              <a:rPr lang="ja-JP" sz="3600" kern="100" dirty="0">
                <a:solidFill>
                  <a:srgbClr val="0033CC"/>
                </a:solidFill>
                <a:effectLst/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：００</a:t>
            </a:r>
            <a:endParaRPr lang="en-US" altLang="ja-JP" sz="3600" kern="100" dirty="0">
              <a:solidFill>
                <a:srgbClr val="0033CC"/>
              </a:solidFill>
              <a:effectLst/>
              <a:latin typeface="AR P浪漫明朝体U04" panose="02020A00000000000000" pitchFamily="18" charset="-128"/>
              <a:ea typeface="AR P浪漫明朝体U04" panose="02020A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800" kern="100" dirty="0">
                <a:solidFill>
                  <a:srgbClr val="0033CC"/>
                </a:solidFill>
                <a:latin typeface="AR P浪漫明朝体U04" panose="02020A00000000000000" pitchFamily="18" charset="-128"/>
                <a:ea typeface="AR P浪漫明朝体U04" panose="02020A00000000000000" pitchFamily="18" charset="-128"/>
                <a:cs typeface="Times New Roman" panose="02020603050405020304" pitchFamily="18" charset="0"/>
              </a:rPr>
              <a:t>西讃ふくろうセンター</a:t>
            </a:r>
            <a:endParaRPr lang="ja-JP" sz="2800" kern="100" dirty="0">
              <a:effectLst/>
              <a:latin typeface="AR P浪漫明朝体U04" panose="02020A00000000000000" pitchFamily="18" charset="-128"/>
              <a:ea typeface="AR P浪漫明朝体U04" panose="02020A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400" kern="100" dirty="0">
                <a:solidFill>
                  <a:srgbClr val="77206D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57D191-3959-2445-11E8-788859EB73DA}"/>
              </a:ext>
            </a:extLst>
          </p:cNvPr>
          <p:cNvSpPr/>
          <p:nvPr/>
        </p:nvSpPr>
        <p:spPr>
          <a:xfrm>
            <a:off x="0" y="4000977"/>
            <a:ext cx="7775575" cy="16818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TA竹せりふ" panose="02000600000000000000" pitchFamily="2" charset="-128"/>
                <a:ea typeface="TA竹せりふ" panose="02000600000000000000" pitchFamily="2" charset="-128"/>
              </a:rPr>
              <a:t>さあ　みんな一緒に手話ひろばにおいで！</a:t>
            </a:r>
            <a:endParaRPr kumimoji="1" lang="en-US" altLang="ja-JP" sz="2800" dirty="0">
              <a:latin typeface="TA竹せりふ" panose="02000600000000000000" pitchFamily="2" charset="-128"/>
              <a:ea typeface="TA竹せりふ" panose="02000600000000000000" pitchFamily="2" charset="-128"/>
            </a:endParaRPr>
          </a:p>
          <a:p>
            <a:pPr algn="ctr"/>
            <a:r>
              <a:rPr kumimoji="1" lang="ja-JP" altLang="en-US" sz="2800" dirty="0">
                <a:latin typeface="TA竹せりふ" panose="02000600000000000000" pitchFamily="2" charset="-128"/>
                <a:ea typeface="TA竹せりふ" panose="02000600000000000000" pitchFamily="2" charset="-128"/>
              </a:rPr>
              <a:t>日頃の手話学習の成果をここで発表しよう</a:t>
            </a:r>
            <a:endParaRPr kumimoji="1" lang="en-US" altLang="ja-JP" sz="2800" dirty="0">
              <a:latin typeface="TA竹せりふ" panose="02000600000000000000" pitchFamily="2" charset="-128"/>
              <a:ea typeface="TA竹せりふ" panose="02000600000000000000" pitchFamily="2" charset="-128"/>
            </a:endParaRPr>
          </a:p>
          <a:p>
            <a:pPr algn="ctr"/>
            <a:r>
              <a:rPr kumimoji="1" lang="ja-JP" altLang="en-US" sz="2800" dirty="0">
                <a:latin typeface="TA竹せりふ" panose="02000600000000000000" pitchFamily="2" charset="-128"/>
                <a:ea typeface="TA竹せりふ" panose="02000600000000000000" pitchFamily="2" charset="-128"/>
              </a:rPr>
              <a:t>どなたでもご参加いただけます。</a:t>
            </a:r>
            <a:endParaRPr kumimoji="1" lang="ja-JP" altLang="en-US" dirty="0">
              <a:latin typeface="TA竹せりふ" panose="02000600000000000000" pitchFamily="2" charset="-128"/>
              <a:ea typeface="TA竹せりふ" panose="02000600000000000000" pitchFamily="2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1700B826-5862-7C09-5CC5-F69FF1725A33}"/>
              </a:ext>
            </a:extLst>
          </p:cNvPr>
          <p:cNvSpPr/>
          <p:nvPr/>
        </p:nvSpPr>
        <p:spPr>
          <a:xfrm>
            <a:off x="258137" y="5826206"/>
            <a:ext cx="1999459" cy="2061644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手話うた</a:t>
            </a:r>
            <a:endParaRPr kumimoji="1" lang="en-US" altLang="ja-JP" sz="2400" b="1" dirty="0">
              <a:solidFill>
                <a:srgbClr val="FF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b="1" dirty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大型紙芝居</a:t>
            </a:r>
            <a:endParaRPr kumimoji="1" lang="en-US" altLang="ja-JP" b="1" dirty="0">
              <a:solidFill>
                <a:srgbClr val="FF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b="1" dirty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手話絵本</a:t>
            </a:r>
            <a:endParaRPr kumimoji="1" lang="ja-JP" altLang="en-US" sz="2200" b="1" dirty="0">
              <a:solidFill>
                <a:srgbClr val="FF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26" name="Picture 2" descr="フレーム枠ゴールドイラスト素材透過、PNGフリー画像ダウンロード - Pngtree">
            <a:extLst>
              <a:ext uri="{FF2B5EF4-FFF2-40B4-BE49-F238E27FC236}">
                <a16:creationId xmlns:a16="http://schemas.microsoft.com/office/drawing/2014/main" id="{87961642-86C5-862F-A843-6A6BE5913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02621"/>
            <a:ext cx="7775575" cy="216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楕円 20">
            <a:extLst>
              <a:ext uri="{FF2B5EF4-FFF2-40B4-BE49-F238E27FC236}">
                <a16:creationId xmlns:a16="http://schemas.microsoft.com/office/drawing/2014/main" id="{BA9BB113-5332-9F8E-791A-B1561229D73B}"/>
              </a:ext>
            </a:extLst>
          </p:cNvPr>
          <p:cNvSpPr/>
          <p:nvPr/>
        </p:nvSpPr>
        <p:spPr>
          <a:xfrm>
            <a:off x="1752923" y="6730763"/>
            <a:ext cx="1709197" cy="1771084"/>
          </a:xfrm>
          <a:prstGeom prst="ellipse">
            <a:avLst/>
          </a:prstGeom>
          <a:solidFill>
            <a:srgbClr val="CC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0000FF"/>
                </a:solidFill>
                <a:latin typeface="+mn-ea"/>
              </a:rPr>
              <a:t>飛び入り</a:t>
            </a:r>
            <a:endParaRPr kumimoji="1" lang="en-US" altLang="ja-JP" sz="2000" b="1" dirty="0">
              <a:solidFill>
                <a:srgbClr val="0000FF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rgbClr val="0000FF"/>
                </a:solidFill>
                <a:latin typeface="+mn-ea"/>
              </a:rPr>
              <a:t>参加</a:t>
            </a:r>
            <a:endParaRPr kumimoji="1" lang="en-US" altLang="ja-JP" sz="2000" b="1" dirty="0">
              <a:solidFill>
                <a:srgbClr val="0000FF"/>
              </a:solidFill>
              <a:latin typeface="+mn-ea"/>
            </a:endParaRPr>
          </a:p>
          <a:p>
            <a:pPr algn="ctr"/>
            <a:r>
              <a:rPr kumimoji="1" lang="en-US" altLang="ja-JP" sz="2400" b="1" dirty="0">
                <a:solidFill>
                  <a:srgbClr val="FF0000"/>
                </a:solidFill>
                <a:latin typeface="+mn-ea"/>
              </a:rPr>
              <a:t>OK</a:t>
            </a:r>
            <a:endParaRPr kumimoji="1" lang="ja-JP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953F4566-B11C-42C7-FDA2-F566732440E3}"/>
              </a:ext>
            </a:extLst>
          </p:cNvPr>
          <p:cNvSpPr/>
          <p:nvPr/>
        </p:nvSpPr>
        <p:spPr>
          <a:xfrm>
            <a:off x="3100845" y="5826206"/>
            <a:ext cx="2434311" cy="2162419"/>
          </a:xfrm>
          <a:prstGeom prst="ellipse">
            <a:avLst/>
          </a:prstGeom>
          <a:solidFill>
            <a:srgbClr val="CC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rgbClr val="7030A0"/>
                </a:solidFill>
                <a:latin typeface="TA竹せりふ" panose="02000600000000000000" pitchFamily="2" charset="-128"/>
                <a:ea typeface="TA竹せりふ" panose="02000600000000000000" pitchFamily="2" charset="-128"/>
              </a:rPr>
              <a:t>手話カフェ</a:t>
            </a:r>
            <a:endParaRPr kumimoji="1" lang="en-US" altLang="ja-JP" sz="2400" b="1" dirty="0">
              <a:solidFill>
                <a:srgbClr val="7030A0"/>
              </a:solidFill>
              <a:latin typeface="TA竹せりふ" panose="02000600000000000000" pitchFamily="2" charset="-128"/>
              <a:ea typeface="TA竹せりふ" panose="02000600000000000000" pitchFamily="2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b="1" dirty="0">
                <a:solidFill>
                  <a:schemeClr val="accent6">
                    <a:lumMod val="50000"/>
                  </a:schemeClr>
                </a:solidFill>
              </a:rPr>
              <a:t>☕ 🍩</a:t>
            </a:r>
            <a:endParaRPr kumimoji="1" lang="en-US" altLang="ja-JP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accent6">
                    <a:lumMod val="50000"/>
                  </a:schemeClr>
                </a:solidFill>
              </a:rPr>
              <a:t>ランチ</a:t>
            </a:r>
            <a:endParaRPr kumimoji="1" lang="en-US" altLang="ja-JP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225F303-BCB9-93E5-588F-18F04928D91D}"/>
              </a:ext>
            </a:extLst>
          </p:cNvPr>
          <p:cNvSpPr/>
          <p:nvPr/>
        </p:nvSpPr>
        <p:spPr>
          <a:xfrm>
            <a:off x="115886" y="9156745"/>
            <a:ext cx="7543800" cy="1075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  <a:latin typeface="TA竹せりふ" panose="02000600000000000000" pitchFamily="2" charset="-128"/>
                <a:ea typeface="TA竹せりふ" panose="02000600000000000000" pitchFamily="2" charset="-128"/>
              </a:rPr>
              <a:t>西讃ろうあ協会　手話うた表現研究会</a:t>
            </a:r>
            <a:endParaRPr kumimoji="1" lang="en-US" altLang="ja-JP" sz="2000" b="1" dirty="0">
              <a:solidFill>
                <a:schemeClr val="accent6">
                  <a:lumMod val="50000"/>
                </a:schemeClr>
              </a:solidFill>
              <a:latin typeface="TA竹せりふ" panose="02000600000000000000" pitchFamily="2" charset="-128"/>
              <a:ea typeface="TA竹せりふ" panose="02000600000000000000" pitchFamily="2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  <a:latin typeface="TA竹せりふ" panose="02000600000000000000" pitchFamily="2" charset="-128"/>
                <a:ea typeface="TA竹せりふ" panose="02000600000000000000" pitchFamily="2" charset="-128"/>
              </a:rPr>
              <a:t>手話サロンなかよし　</a:t>
            </a:r>
            <a:endParaRPr kumimoji="1" lang="en-US" altLang="ja-JP" sz="2000" b="1" dirty="0">
              <a:solidFill>
                <a:schemeClr val="accent6">
                  <a:lumMod val="50000"/>
                </a:schemeClr>
              </a:solidFill>
              <a:latin typeface="TA竹せりふ" panose="02000600000000000000" pitchFamily="2" charset="-128"/>
              <a:ea typeface="TA竹せりふ" panose="02000600000000000000" pitchFamily="2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  <a:latin typeface="TA竹せりふ" panose="02000600000000000000" pitchFamily="2" charset="-128"/>
                <a:ea typeface="TA竹せりふ" panose="02000600000000000000" pitchFamily="2" charset="-128"/>
              </a:rPr>
              <a:t>手話サークルひまわりの会　手話サークルてのひら</a:t>
            </a:r>
            <a:endParaRPr kumimoji="1" lang="en-US" altLang="ja-JP" sz="2000" b="1" dirty="0">
              <a:solidFill>
                <a:schemeClr val="accent6">
                  <a:lumMod val="50000"/>
                </a:schemeClr>
              </a:solidFill>
              <a:latin typeface="TA竹せりふ" panose="02000600000000000000" pitchFamily="2" charset="-128"/>
              <a:ea typeface="TA竹せりふ" panose="02000600000000000000" pitchFamily="2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  <a:latin typeface="TA竹せりふ" panose="02000600000000000000" pitchFamily="2" charset="-128"/>
                <a:ea typeface="TA竹せりふ" panose="02000600000000000000" pitchFamily="2" charset="-128"/>
              </a:rPr>
              <a:t>さぬき福祉専門学校　　</a:t>
            </a:r>
            <a:r>
              <a:rPr kumimoji="1" lang="en-US" altLang="ja-JP" sz="2000" b="1" dirty="0">
                <a:solidFill>
                  <a:schemeClr val="accent6">
                    <a:lumMod val="50000"/>
                  </a:schemeClr>
                </a:solidFill>
                <a:latin typeface="TA竹せりふ" panose="02000600000000000000" pitchFamily="2" charset="-128"/>
                <a:ea typeface="TA竹せりふ" panose="02000600000000000000" pitchFamily="2" charset="-128"/>
              </a:rPr>
              <a:t>Nari</a:t>
            </a:r>
            <a:endParaRPr kumimoji="1" lang="ja-JP" altLang="en-US" sz="1400" b="1" dirty="0">
              <a:solidFill>
                <a:schemeClr val="accent6">
                  <a:lumMod val="50000"/>
                </a:schemeClr>
              </a:solidFill>
              <a:latin typeface="TA竹せりふ" panose="02000600000000000000" pitchFamily="2" charset="-128"/>
              <a:ea typeface="TA竹せりふ" panose="02000600000000000000" pitchFamily="2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F547B8B7-AD3F-DB71-F46D-6A6D4EDC2A74}"/>
              </a:ext>
            </a:extLst>
          </p:cNvPr>
          <p:cNvSpPr/>
          <p:nvPr/>
        </p:nvSpPr>
        <p:spPr>
          <a:xfrm>
            <a:off x="5081421" y="5826206"/>
            <a:ext cx="2434311" cy="28479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 dirty="0">
                <a:solidFill>
                  <a:schemeClr val="accent6">
                    <a:lumMod val="50000"/>
                  </a:schemeClr>
                </a:solidFill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せら美</a:t>
            </a:r>
            <a:endParaRPr kumimoji="1" lang="en-US" altLang="ja-JP" sz="3200" b="1" dirty="0">
              <a:solidFill>
                <a:schemeClr val="accent6">
                  <a:lumMod val="50000"/>
                </a:schemeClr>
              </a:solidFill>
              <a:latin typeface="AR P悠々ｺﾞｼｯｸ体E04" panose="040B0900000000000000" pitchFamily="50" charset="-128"/>
              <a:ea typeface="AR P悠々ｺﾞｼｯｸ体E04" panose="04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</a:rPr>
              <a:t>前髪 眉カット</a:t>
            </a:r>
            <a:endParaRPr kumimoji="1" lang="en-US" altLang="ja-JP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b="1" dirty="0">
                <a:solidFill>
                  <a:srgbClr val="7030A0"/>
                </a:solidFill>
              </a:rPr>
              <a:t>✄</a:t>
            </a:r>
            <a:endParaRPr kumimoji="1" lang="en-US" altLang="ja-JP" sz="3200" b="1" dirty="0">
              <a:solidFill>
                <a:srgbClr val="7030A0"/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b="1" dirty="0">
                <a:solidFill>
                  <a:srgbClr val="7030A0"/>
                </a:solidFill>
              </a:rPr>
              <a:t>【</a:t>
            </a:r>
            <a:r>
              <a:rPr kumimoji="1" lang="ja-JP" altLang="en-US" b="1" dirty="0">
                <a:solidFill>
                  <a:srgbClr val="7030A0"/>
                </a:solidFill>
              </a:rPr>
              <a:t>協賛</a:t>
            </a:r>
            <a:r>
              <a:rPr kumimoji="1" lang="en-US" altLang="ja-JP" b="1" dirty="0">
                <a:solidFill>
                  <a:srgbClr val="7030A0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71196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1642</TotalTime>
  <Words>91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P悠々ｺﾞｼｯｸ体E04</vt:lpstr>
      <vt:lpstr>AR P浪漫明朝体U04</vt:lpstr>
      <vt:lpstr>TA竹せりふ</vt:lpstr>
      <vt:lpstr>UD デジタル 教科書体 NK-B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Seisanfukurou</dc:creator>
  <cp:lastModifiedBy>Seisanfukurou</cp:lastModifiedBy>
  <cp:revision>8</cp:revision>
  <dcterms:created xsi:type="dcterms:W3CDTF">2024-07-26T14:28:39Z</dcterms:created>
  <dcterms:modified xsi:type="dcterms:W3CDTF">2024-08-23T10:55:31Z</dcterms:modified>
</cp:coreProperties>
</file>